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wmf" ContentType="image/x-w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3"/>
    <p:sldId id="417" r:id="rId4"/>
    <p:sldId id="467" r:id="rId5"/>
    <p:sldId id="468" r:id="rId6"/>
    <p:sldId id="419" r:id="rId7"/>
    <p:sldId id="438" r:id="rId8"/>
    <p:sldId id="433" r:id="rId9"/>
    <p:sldId id="434" r:id="rId10"/>
    <p:sldId id="435" r:id="rId11"/>
    <p:sldId id="436" r:id="rId12"/>
    <p:sldId id="437" r:id="rId13"/>
    <p:sldId id="300" r:id="rId14"/>
    <p:sldId id="301" r:id="rId15"/>
    <p:sldId id="302" r:id="rId16"/>
    <p:sldId id="303" r:id="rId17"/>
    <p:sldId id="304" r:id="rId18"/>
    <p:sldId id="308" r:id="rId19"/>
    <p:sldId id="309" r:id="rId21"/>
    <p:sldId id="310" r:id="rId22"/>
    <p:sldId id="429" r:id="rId23"/>
    <p:sldId id="430" r:id="rId24"/>
    <p:sldId id="431" r:id="rId25"/>
    <p:sldId id="432" r:id="rId26"/>
    <p:sldId id="306" r:id="rId27"/>
    <p:sldId id="30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439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  <p:sldId id="277" r:id="rId49"/>
    <p:sldId id="440" r:id="rId50"/>
    <p:sldId id="441" r:id="rId51"/>
    <p:sldId id="278" r:id="rId52"/>
    <p:sldId id="279" r:id="rId53"/>
    <p:sldId id="280" r:id="rId54"/>
    <p:sldId id="281" r:id="rId55"/>
    <p:sldId id="469" r:id="rId56"/>
    <p:sldId id="282" r:id="rId57"/>
    <p:sldId id="283" r:id="rId58"/>
    <p:sldId id="284" r:id="rId59"/>
    <p:sldId id="285" r:id="rId60"/>
    <p:sldId id="286" r:id="rId61"/>
    <p:sldId id="287" r:id="rId62"/>
    <p:sldId id="288" r:id="rId63"/>
    <p:sldId id="289" r:id="rId64"/>
    <p:sldId id="290" r:id="rId65"/>
    <p:sldId id="291" r:id="rId66"/>
    <p:sldId id="292" r:id="rId67"/>
    <p:sldId id="293" r:id="rId68"/>
    <p:sldId id="294" r:id="rId69"/>
    <p:sldId id="295" r:id="rId70"/>
    <p:sldId id="296" r:id="rId71"/>
    <p:sldId id="297" r:id="rId72"/>
    <p:sldId id="298" r:id="rId73"/>
    <p:sldId id="299" r:id="rId74"/>
  </p:sldIdLst>
  <p:sldSz cx="12192000" cy="6858000"/>
  <p:notesSz cx="6858000" cy="9144000"/>
  <p:custDataLst>
    <p:tags r:id="rId7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23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8" Type="http://schemas.openxmlformats.org/officeDocument/2006/relationships/tags" Target="tags/tag1.xml"/><Relationship Id="rId77" Type="http://schemas.openxmlformats.org/officeDocument/2006/relationships/tableStyles" Target="tableStyles.xml"/><Relationship Id="rId76" Type="http://schemas.openxmlformats.org/officeDocument/2006/relationships/viewProps" Target="viewProps.xml"/><Relationship Id="rId75" Type="http://schemas.openxmlformats.org/officeDocument/2006/relationships/presProps" Target="presProps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5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4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media/>
</file>

<file path=ppt/media/image1.jpeg>
</file>

<file path=ppt/media/image10.wmf>
</file>

<file path=ppt/media/image11.wmf>
</file>

<file path=ppt/media/image12.jpeg>
</file>

<file path=ppt/media/image13.jpeg>
</file>

<file path=ppt/media/image14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2FA89-BA5D-4287-AD15-9414D9E039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B2953-58DE-442C-AAFD-58E89402576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8ED66AF0-1B66-435B-8542-96BF6D192394}" type="slidenum">
              <a:rPr lang="en-US" altLang="zh-CN" smtClean="0"/>
            </a:fld>
            <a:endParaRPr lang="en-US" altLang="zh-CN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43F5055D-C8ED-49AA-87FA-370CD0B2BBC4}" type="slidenum">
              <a:rPr lang="en-US" altLang="zh-CN" smtClean="0"/>
            </a:fld>
            <a:endParaRPr lang="en-US" altLang="zh-CN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0A9E11A6-9D7D-494E-9697-24E88E185D1A}" type="slidenum">
              <a:rPr lang="en-US" altLang="zh-CN" smtClean="0"/>
            </a:fld>
            <a:endParaRPr lang="en-US" altLang="zh-CN"/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93C296B5-A40B-4B92-80EA-6FB0E5C02A7F}" type="slidenum">
              <a:rPr lang="en-US" altLang="zh-CN" smtClean="0"/>
            </a:fld>
            <a:endParaRPr lang="en-US" altLang="zh-CN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2FF6536-6AE2-42A4-9A3A-8C333BDFA6DD}" type="slidenum">
              <a:rPr lang="en-US" altLang="zh-CN" smtClean="0"/>
            </a:fld>
            <a:endParaRPr lang="en-US" altLang="zh-CN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FFA93DE3-3959-4352-871E-2A5D7FEEF264}" type="slidenum">
              <a:rPr lang="en-US" altLang="zh-CN" smtClean="0"/>
            </a:fld>
            <a:endParaRPr lang="en-US" altLang="zh-CN"/>
          </a:p>
        </p:txBody>
      </p:sp>
      <p:sp>
        <p:nvSpPr>
          <p:cNvPr id="133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D636DA0F-2720-46DB-88C7-3C767FAADF19}" type="slidenum">
              <a:rPr lang="en-US" altLang="zh-CN" smtClean="0"/>
            </a:fld>
            <a:endParaRPr lang="en-US" altLang="zh-CN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51937769-0F68-43FD-9CD2-D16550BD903F}" type="slidenum">
              <a:rPr lang="en-US" altLang="zh-CN" smtClean="0"/>
            </a:fld>
            <a:endParaRPr lang="en-US" altLang="zh-CN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BDEF8D6E-D15B-4644-A79C-22EC7AB5F146}" type="slidenum">
              <a:rPr lang="en-US" altLang="zh-CN" smtClean="0"/>
            </a:fld>
            <a:endParaRPr lang="en-US" altLang="zh-CN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6F359C83-FA17-47DB-A111-8C4084077328}" type="slidenum">
              <a:rPr lang="en-US" altLang="zh-CN" smtClean="0"/>
            </a:fld>
            <a:endParaRPr lang="en-US" altLang="zh-CN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28BE138A-83BA-4283-AE83-A5406727C77A}" type="slidenum">
              <a:rPr lang="en-US" altLang="zh-CN" smtClean="0"/>
            </a:fld>
            <a:endParaRPr lang="en-US" altLang="zh-CN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B4481-0E6C-4581-8AF4-C5EFA7AC4C2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A1B58-4C99-4B52-81ED-C9306C071F6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hyperlink" Target="mailto:yhwu@fudan.edu.cn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://en.wikipedia.org/wiki/Loch_Ness_Monster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.v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0.w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9.wmf"/><Relationship Id="rId1" Type="http://schemas.openxmlformats.org/officeDocument/2006/relationships/oleObject" Target="../embeddings/oleObject1.bin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image" Target="../media/image3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5885" y="2003461"/>
            <a:ext cx="11346872" cy="1119883"/>
          </a:xfrm>
        </p:spPr>
        <p:txBody>
          <a:bodyPr>
            <a:noAutofit/>
          </a:bodyPr>
          <a:lstStyle/>
          <a:p>
            <a:r>
              <a:rPr lang="zh-CN" altLang="en-US" sz="5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程序设计中的计算思维和数学思维</a:t>
            </a:r>
            <a:r>
              <a:rPr lang="zh-CN" altLang="en-US" sz="5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5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zh-CN" altLang="en-US" sz="5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zh-CN" altLang="en-US" sz="5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976099"/>
            <a:ext cx="9144000" cy="2424701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zh-CN" alt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吴永辉</a:t>
            </a:r>
            <a:endParaRPr lang="en-US" altLang="zh-CN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复旦大学计算机学院，上海智能信息处理重点实验室</a:t>
            </a:r>
            <a:endParaRPr lang="en-US" altLang="zh-CN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泉州信息工程学院软件学院</a:t>
            </a:r>
            <a:endParaRPr lang="en-US" altLang="zh-CN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"/>
              </a:rPr>
              <a:t>yhwu@fudan.edu.cn</a:t>
            </a:r>
            <a:endParaRPr lang="en-US" altLang="zh-CN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WeChat: 13817360465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100" y="-31047"/>
            <a:ext cx="2177262" cy="193534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6"/>
            <a:ext cx="2044700" cy="18732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solidFill>
                  <a:srgbClr val="FF0000"/>
                </a:solidFill>
              </a:rPr>
              <a:t>课程的指导思想</a:t>
            </a:r>
            <a:r>
              <a:rPr lang="zh-CN" altLang="en-US" dirty="0">
                <a:solidFill>
                  <a:srgbClr val="FF0000"/>
                </a:solidFill>
              </a:rPr>
              <a:t>：</a:t>
            </a:r>
            <a:r>
              <a:rPr lang="zh-CN" altLang="zh-CN" dirty="0">
                <a:solidFill>
                  <a:srgbClr val="FF0000"/>
                </a:solidFill>
              </a:rPr>
              <a:t>程序设计是技术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4400" dirty="0">
                <a:solidFill>
                  <a:srgbClr val="00B050"/>
                </a:solidFill>
              </a:rPr>
              <a:t>“练习，练习，再练习！</a:t>
            </a:r>
            <a:r>
              <a:rPr lang="zh-CN" altLang="zh-CN" sz="4400" dirty="0"/>
              <a:t>”</a:t>
            </a:r>
            <a:r>
              <a:rPr lang="en-US" altLang="zh-CN" sz="4400" dirty="0">
                <a:solidFill>
                  <a:srgbClr val="C00000"/>
                </a:solidFill>
              </a:rPr>
              <a:t>Practice, Practice, and Practice</a:t>
            </a:r>
            <a:r>
              <a:rPr lang="zh-CN" altLang="en-US" sz="4400" dirty="0">
                <a:solidFill>
                  <a:srgbClr val="C00000"/>
                </a:solidFill>
              </a:rPr>
              <a:t>！</a:t>
            </a:r>
            <a:endParaRPr lang="en-US" altLang="zh-CN" sz="4400" dirty="0">
              <a:solidFill>
                <a:srgbClr val="C00000"/>
              </a:solidFill>
            </a:endParaRPr>
          </a:p>
          <a:p>
            <a:r>
              <a:rPr lang="zh-CN" altLang="zh-CN" sz="4400" dirty="0">
                <a:solidFill>
                  <a:srgbClr val="00B050"/>
                </a:solidFill>
              </a:rPr>
              <a:t>系统训练</a:t>
            </a:r>
            <a:r>
              <a:rPr lang="zh-CN" altLang="en-US" sz="4400" dirty="0">
                <a:solidFill>
                  <a:srgbClr val="00B050"/>
                </a:solidFill>
              </a:rPr>
              <a:t>，</a:t>
            </a:r>
            <a:r>
              <a:rPr lang="en-US" altLang="zh-CN" sz="4400" dirty="0">
                <a:solidFill>
                  <a:srgbClr val="C00000"/>
                </a:solidFill>
              </a:rPr>
              <a:t>Practice in a systematic way</a:t>
            </a:r>
            <a:endParaRPr lang="en-US" altLang="zh-CN" sz="4400" dirty="0">
              <a:solidFill>
                <a:srgbClr val="C00000"/>
              </a:solidFill>
            </a:endParaRPr>
          </a:p>
          <a:p>
            <a:r>
              <a:rPr lang="zh-CN" altLang="zh-CN" sz="4400" dirty="0">
                <a:solidFill>
                  <a:srgbClr val="00B050"/>
                </a:solidFill>
              </a:rPr>
              <a:t>在压力下练习</a:t>
            </a:r>
            <a:r>
              <a:rPr lang="zh-CN" altLang="en-US" sz="4400" dirty="0">
                <a:solidFill>
                  <a:srgbClr val="00B050"/>
                </a:solidFill>
              </a:rPr>
              <a:t>，</a:t>
            </a:r>
            <a:r>
              <a:rPr lang="en-US" altLang="zh-CN" sz="4400" dirty="0">
                <a:solidFill>
                  <a:srgbClr val="C00000"/>
                </a:solidFill>
              </a:rPr>
              <a:t>Practice under pressure</a:t>
            </a:r>
            <a:endParaRPr lang="zh-CN" altLang="en-US" sz="44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求解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 Hoc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类问题</a:t>
            </a:r>
            <a:endParaRPr lang="zh-CN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 Hoc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源自于拉丁语，意思是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为某种目的而特别设置的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解题不能套用现成的算法，也没有模式化的求解方法，而是需要编程者自己设计算法来解答试题，这类试题被称作</a:t>
            </a:r>
            <a:r>
              <a:rPr lang="en-US" altLang="zh-CN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 Hoc</a:t>
            </a:r>
            <a:r>
              <a:rPr lang="zh-CN" altLang="zh-CN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类试题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，也被称为</a:t>
            </a:r>
            <a:r>
              <a:rPr lang="zh-CN" altLang="zh-CN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杂题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 Hoc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类试题能够比较综合地反映编程者的智慧、知识基础和创造性思维的能力；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求解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 Hoc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类试题的自创的算法只针对某个问题本身，探索该问题的独有性质，是</a:t>
            </a:r>
            <a:r>
              <a:rPr lang="zh-CN" altLang="zh-CN" sz="36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一种专为解决某个特定的问题或完成某项特定的任务而设计的算法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，因此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 Hoc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类试题的求解算法</a:t>
            </a:r>
            <a:r>
              <a:rPr lang="zh-CN" altLang="zh-CN" sz="3600" b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一般不具备普适意义和可推广性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4000" dirty="0"/>
              <a:t>求解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 Hoc</a:t>
            </a:r>
            <a:r>
              <a:rPr lang="zh-CN" altLang="zh-CN" sz="4000" dirty="0"/>
              <a:t>类问题的方法多样，但按照</a:t>
            </a:r>
            <a:r>
              <a:rPr lang="zh-CN" altLang="zh-CN" sz="4000" dirty="0">
                <a:solidFill>
                  <a:srgbClr val="FF0000"/>
                </a:solidFill>
              </a:rPr>
              <a:t>数理分析</a:t>
            </a:r>
            <a:r>
              <a:rPr lang="zh-CN" altLang="zh-CN" sz="4000" dirty="0"/>
              <a:t>和</a:t>
            </a:r>
            <a:r>
              <a:rPr lang="zh-CN" altLang="zh-CN" sz="4000" dirty="0">
                <a:solidFill>
                  <a:srgbClr val="FF0000"/>
                </a:solidFill>
              </a:rPr>
              <a:t>思维方式</a:t>
            </a:r>
            <a:r>
              <a:rPr lang="zh-CN" altLang="zh-CN" sz="4000" dirty="0"/>
              <a:t>的角度，大致可分两大类</a:t>
            </a:r>
            <a:r>
              <a:rPr lang="zh-CN" altLang="en-US" sz="4000" dirty="0"/>
              <a:t>：</a:t>
            </a:r>
            <a:endParaRPr lang="zh-CN" altLang="zh-CN" sz="4000" dirty="0"/>
          </a:p>
          <a:p>
            <a:pPr lvl="1"/>
            <a:r>
              <a:rPr lang="zh-CN" altLang="zh-CN" sz="40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机理分析法</a:t>
            </a:r>
            <a:r>
              <a:rPr lang="zh-CN" altLang="zh-CN" sz="4000" dirty="0"/>
              <a:t>，采用顺向思维方式，从分析内部机理出发，顺推出求解算法；</a:t>
            </a:r>
            <a:endParaRPr lang="zh-CN" altLang="zh-CN" sz="4000" dirty="0"/>
          </a:p>
          <a:p>
            <a:pPr lvl="1"/>
            <a:r>
              <a:rPr lang="zh-CN" altLang="zh-CN" sz="40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统计分析法</a:t>
            </a:r>
            <a:r>
              <a:rPr lang="zh-CN" altLang="zh-CN" sz="4000" dirty="0"/>
              <a:t>，采用逆向思维方式，从分析部分解出发，倒推出求解算法。</a:t>
            </a:r>
            <a:endParaRPr lang="zh-CN" altLang="en-US" sz="4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机理分析法</a:t>
            </a:r>
            <a:endParaRPr lang="zh-CN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4400" dirty="0">
                <a:solidFill>
                  <a:srgbClr val="FF0000"/>
                </a:solidFill>
              </a:rPr>
              <a:t>机理分析法</a:t>
            </a:r>
            <a:endParaRPr lang="en-US" altLang="zh-CN" sz="4400" dirty="0">
              <a:solidFill>
                <a:srgbClr val="FF0000"/>
              </a:solidFill>
            </a:endParaRPr>
          </a:p>
          <a:p>
            <a:pPr lvl="1"/>
            <a:r>
              <a:rPr lang="zh-CN" altLang="zh-CN" sz="4400" dirty="0"/>
              <a:t>就是根据客观事物的特性，分析其内部的机理，弄清其内在的关系，在适当抽象的条件下，得到可以描述事物属性的数学工具。</a:t>
            </a:r>
            <a:endParaRPr lang="zh-CN" altLang="en-US" sz="4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统计分析法</a:t>
            </a:r>
            <a:endParaRPr lang="zh-CN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4400" dirty="0">
                <a:solidFill>
                  <a:srgbClr val="FF0000"/>
                </a:solidFill>
              </a:rPr>
              <a:t>统计分析法</a:t>
            </a:r>
            <a:endParaRPr lang="en-US" altLang="zh-CN" sz="4400" dirty="0">
              <a:solidFill>
                <a:srgbClr val="FF0000"/>
              </a:solidFill>
            </a:endParaRPr>
          </a:p>
          <a:p>
            <a:pPr lvl="1"/>
            <a:r>
              <a:rPr lang="zh-CN" altLang="zh-CN" sz="4400" dirty="0"/>
              <a:t>在一时得不到事物的特征机理的情况下，我们可先通过手算或编程等方法测试得到一些数据，即问题的部分解，再利用数理统计知识对数据进行处理，从而得到最终的数学模型。</a:t>
            </a:r>
            <a:endParaRPr lang="zh-CN" altLang="en-US" sz="4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34303"/>
            <a:ext cx="10515600" cy="1325563"/>
          </a:xfrm>
        </p:spPr>
        <p:txBody>
          <a:bodyPr/>
          <a:lstStyle/>
          <a:p>
            <a:pPr eaLnBrk="1" hangingPunct="1"/>
            <a:r>
              <a:rPr lang="zh-CN" altLang="en-US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基本计数原理</a:t>
            </a:r>
            <a:endParaRPr lang="zh-CN" altLang="en-US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sz="4000" dirty="0"/>
              <a:t>组合数学在研究计数时经常要用到最基本的原理：</a:t>
            </a:r>
            <a:endParaRPr lang="en-US" altLang="zh-CN" sz="4000" dirty="0"/>
          </a:p>
          <a:p>
            <a:pPr lvl="1"/>
            <a:r>
              <a:rPr lang="zh-CN" altLang="en-US" sz="40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加法原理</a:t>
            </a:r>
            <a:endParaRPr lang="en-US" altLang="zh-CN" sz="4000" b="1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zh-CN" altLang="en-US" sz="40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乘法原理</a:t>
            </a:r>
            <a:endParaRPr lang="zh-CN" altLang="en-US" sz="4000" b="1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825625"/>
            <a:ext cx="10515600" cy="4667250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zh-CN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  </a:t>
            </a:r>
            <a:r>
              <a:rPr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加法原理</a:t>
            </a:r>
            <a:endParaRPr lang="zh-CN" alt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eaLnBrk="1" hangingPunct="1"/>
            <a:r>
              <a:rPr lang="en-US" altLang="zh-CN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）定理（加法原理）</a:t>
            </a:r>
            <a:endParaRPr lang="zh-CN" alt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zh-CN" altLang="en-US" sz="4000" dirty="0"/>
              <a:t>        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是有限集合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的两个互不相交的子集，且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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，则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|=|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|+|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endParaRPr lang="zh-CN" altLang="en-US" sz="4000" dirty="0"/>
          </a:p>
          <a:p>
            <a:pPr eaLnBrk="1" hangingPunct="1"/>
            <a:endParaRPr lang="zh-CN" altLang="en-US" sz="4000" dirty="0"/>
          </a:p>
          <a:p>
            <a:pPr eaLnBrk="1" hangingPunct="1"/>
            <a:r>
              <a:rPr lang="en-US" altLang="zh-CN" sz="4000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/*</a:t>
            </a:r>
            <a:r>
              <a:rPr lang="zh-CN" altLang="en-US" sz="4000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划分*</a:t>
            </a:r>
            <a:r>
              <a:rPr lang="en-US" altLang="zh-CN" sz="4000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endParaRPr lang="en-US" altLang="zh-CN" sz="4000" b="1" i="1" u="sng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kumimoji="0" lang="zh-CN" altLang="en-US" sz="4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证明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：集合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中的元素在子集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中的个数有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个，因为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互不相交，且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  <a:sym typeface="MT Symbol" pitchFamily="82" charset="2"/>
              </a:rPr>
              <a:t> 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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  <a:sym typeface="MT Symbol" pitchFamily="82" charset="2"/>
              </a:rPr>
              <a:t> 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B=S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，故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中元素不在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中必在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中，且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中元素不在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中，所以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中不在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中的元素有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个，即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|=|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|+|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kumimoji="0"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16378"/>
            <a:ext cx="10515600" cy="1055717"/>
          </a:xfrm>
        </p:spPr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项目支持</a:t>
            </a:r>
            <a:endParaRPr lang="zh-CN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87978"/>
            <a:ext cx="10515600" cy="5012575"/>
          </a:xfrm>
        </p:spPr>
        <p:txBody>
          <a:bodyPr>
            <a:normAutofit fontScale="92500" lnSpcReduction="20000"/>
          </a:bodyPr>
          <a:lstStyle/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【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】磨炼学生编程解决问题能力的程序设计系列实验课程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复旦大学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年度第一批本科教学研究与改革实践项目（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FD2022A106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）；；</a:t>
            </a:r>
            <a:endParaRPr lang="zh-C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【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】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大学程序设计课程与竞赛训练教材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系列的教材、课程、教学体系的建设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全国高等院校计算机基础教育研究会计算机基础教育教学研究课题，机械工业出版社华章分社（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2022-AFCEC-028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）；</a:t>
            </a:r>
            <a:endParaRPr lang="zh-C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【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】《程序设计》实验课程线上线下混合式教学的研究与实现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全国高等院校计算机基础教育研究会计算机基础教育教学研究课题，西安电子科技大学出版社（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2022-AFCEC-029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）；</a:t>
            </a:r>
            <a:endParaRPr lang="zh-C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【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】《集合与图论》线上课程与跨校教学体系建设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年教育部产学合作协同育人项目（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220500643282258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），阿里云支持。</a:t>
            </a:r>
            <a:endParaRPr lang="zh-C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【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】跨校、跨区域程序设计技术实践基地，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年教育部产学合作协同育人项目（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220600643265604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），阿里云支持。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【6】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程序设计系列实验课程的国际推广。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2023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年复旦大学国合处“双一流”建设项目。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12291" name="Rectangle 2051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）加法原理实</a:t>
            </a:r>
            <a:r>
              <a:rPr kumimoji="0"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例：</a:t>
            </a:r>
            <a:endParaRPr kumimoji="0" lang="zh-CN" alt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北京每天直达上海的客车有 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次，客机有 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次， 则每天由北京直达上海的旅行方式有 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+ 3 = 8 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种。</a:t>
            </a:r>
            <a:endParaRPr kumimoji="0"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  </a:t>
            </a:r>
            <a:r>
              <a:rPr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乘法原理</a:t>
            </a:r>
            <a:endParaRPr lang="zh-CN" alt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zh-CN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）定理（乘法原理）</a:t>
            </a:r>
            <a:endParaRPr lang="zh-CN" alt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设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是有限集合，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=p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=q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，则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 |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B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|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=</a:t>
            </a:r>
            <a:r>
              <a:rPr lang="en-US" altLang="zh-CN" sz="40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</a:t>
            </a:r>
            <a:r>
              <a:rPr lang="en-US" altLang="zh-CN" sz="4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40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q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endParaRPr lang="en-US" altLang="zh-CN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199" y="2017713"/>
            <a:ext cx="10515599" cy="4114800"/>
          </a:xfrm>
        </p:spPr>
        <p:txBody>
          <a:bodyPr>
            <a:normAutofit/>
          </a:bodyPr>
          <a:lstStyle/>
          <a:p>
            <a:pPr eaLnBrk="1" hangingPunct="1"/>
            <a:r>
              <a:rPr kumimoji="0" lang="en-US" altLang="zh-CN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0"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）乘法原理实例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kumimoji="0"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从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到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有三条道路，从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到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有两条道路，则从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经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到</a:t>
            </a:r>
            <a:r>
              <a:rPr kumimoji="0"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有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kumimoji="0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2=6</a:t>
            </a:r>
            <a:r>
              <a:rPr kumimoji="0"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条道路。</a:t>
            </a:r>
            <a:endParaRPr kumimoji="0"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62467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altLang="zh-CN" sz="36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 </a:t>
            </a:r>
            <a:r>
              <a:rPr lang="zh-CN" altLang="en-US" sz="36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例</a:t>
            </a:r>
            <a:endParaRPr lang="en-US" altLang="zh-CN" sz="3600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某学生从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门数学课和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门计算机课中任选一门，则有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2+4=6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种选修方法。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altLang="zh-CN" sz="3600" i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altLang="zh-CN" sz="3600" i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en-US" altLang="zh-CN" sz="3600" b="1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</a:t>
            </a:r>
            <a:r>
              <a:rPr lang="zh-CN" altLang="en-US" sz="3600" b="1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要选一门数学课或一门计算机课，但两者不同时都选，</a:t>
            </a:r>
            <a:r>
              <a:rPr lang="en-US" altLang="zh-CN" sz="3600" b="1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3600" b="1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门数学课和</a:t>
            </a:r>
            <a:r>
              <a:rPr lang="en-US" altLang="zh-CN" sz="3600" b="1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sz="3600" b="1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门计算机课为该生的选课范围，则该生能以</a:t>
            </a:r>
            <a:r>
              <a:rPr lang="en-US" altLang="zh-CN" sz="3600" b="1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2+4=6</a:t>
            </a:r>
            <a:r>
              <a:rPr lang="zh-CN" altLang="en-US" sz="3600" b="1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种选修方法选择一门课。*</a:t>
            </a:r>
            <a:r>
              <a:rPr lang="en-US" altLang="zh-CN" sz="3600" b="1" i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endParaRPr lang="en-US" altLang="zh-CN" sz="3600" b="1" i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altLang="zh-CN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20483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若他要选数学课和计算机课各一门，则有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4=8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种选修方法。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endParaRPr lang="en-US" altLang="zh-CN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2674939" y="617539"/>
            <a:ext cx="7793037" cy="866775"/>
          </a:xfrm>
        </p:spPr>
        <p:txBody>
          <a:bodyPr/>
          <a:lstStyle/>
          <a:p>
            <a:pPr eaLnBrk="1" hangingPunct="1"/>
            <a:endParaRPr lang="zh-CN" altLang="zh-CN"/>
          </a:p>
        </p:txBody>
      </p:sp>
      <p:sp>
        <p:nvSpPr>
          <p:cNvPr id="5837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006867" y="1844676"/>
            <a:ext cx="10284432" cy="4824413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4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乘法原理可被推广到</a:t>
            </a:r>
            <a:r>
              <a:rPr lang="en-US" altLang="zh-CN" sz="4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3, 4</a:t>
            </a:r>
            <a:r>
              <a:rPr lang="zh-CN" altLang="en-US" sz="4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或任意有限多个集合的情形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zh-CN" altLang="en-US" sz="40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例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：梅利莎病毒：通过以含恶意宏的字处理文档为附件的电子邮件传播。当字处理文档被打开时，宏从用户的地址簿中找到前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个地址，并将字处理文档为附件发给它们。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en-US" altLang="zh-CN" sz="4000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/*</a:t>
            </a:r>
            <a:r>
              <a:rPr lang="zh-CN" altLang="en-US" sz="4000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病毒按乘法原理飞快地扩散*</a:t>
            </a:r>
            <a:r>
              <a:rPr lang="en-US" altLang="zh-CN" sz="4000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endParaRPr lang="en-US" altLang="zh-CN" sz="4000" b="1" i="1" u="sng" dirty="0">
              <a:solidFill>
                <a:srgbClr val="7030A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【</a:t>
            </a:r>
            <a:r>
              <a:rPr lang="zh-CN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例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3.4.1.1</a:t>
            </a:r>
            <a:r>
              <a:rPr lang="zh-CN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】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Searching for </a:t>
            </a:r>
            <a:r>
              <a:rPr lang="en-US" altLang="zh-CN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Nessy</a:t>
            </a:r>
            <a:endParaRPr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在线测试：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UVA 11044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尼斯湖水怪是一种神秘且身份不明的动物，据说栖息在苏格兰北部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Inverness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市附近的尼斯湖，一个大型深水湖。尼斯湖水怪通常被归类为湖水怪的一类。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  <a:hlinkClick r:id="rId1"/>
              </a:rPr>
              <a:t>http://en.wikipedia.org/wiki/Loch_Ness_Monster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2003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年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月，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BBC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报道称，一个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BBC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团队使用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600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个彼此独立的声纳波束对尼斯湖进行了广泛的调查，在湖中没有发现任何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水怪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（即任何已知或未知的大型动物）的踪迹。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BBC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的研究小组得出结论，尼斯湖水怪并不存在。现在我们想重复这个实验。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给出一个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行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列的网格，表示湖泊，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6≤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≤10000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，计算您要放在正方形方格中的声纳波束的最小数量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，使得我们可以了解网格中的每个位置的情况，条件如下：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一个声纳在网格中占据一个正方形方格；声纳波束覆盖其自身所在的正方形方格和相邻的正方形方格；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边界的正方形方格不需要被声纳覆盖，因为尼斯湖水怪不可能躲在那里（她太大了）；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例如，</a:t>
            </a:r>
            <a:r>
              <a:rPr lang="zh-CN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下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图，其中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表示声纳，阴影的正方形方格由其声纳波束所覆盖的区域；第二张图给出一个解决方案。</a:t>
            </a:r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162" y="2798511"/>
            <a:ext cx="9881675" cy="36943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66256"/>
            <a:ext cx="10515600" cy="964276"/>
          </a:xfrm>
        </p:spPr>
        <p:txBody>
          <a:bodyPr/>
          <a:lstStyle/>
          <a:p>
            <a:r>
              <a:rPr lang="zh-CN" altLang="zh-CN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跨校、跨区域程序设计技术实践基地</a:t>
            </a:r>
            <a:endParaRPr lang="zh-CN" altLang="en-US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691" y="1147421"/>
            <a:ext cx="7456516" cy="5569085"/>
          </a:xfr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CN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输入</a:t>
            </a:r>
            <a:endParaRPr lang="zh-CN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输入的第一行给出一个整数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，表示测试用例的数量。每个测试用例一行，给出两个用空格隔开的数字，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6≤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≤10000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，也就是网格的大小（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行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列）。</a:t>
            </a:r>
            <a:endParaRPr lang="zh-CN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输出</a:t>
            </a:r>
            <a:endParaRPr lang="zh-CN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对于每个测试用例，输出一行，给出符合上述条件声纳的最小数量。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b="1" dirty="0">
                <a:solidFill>
                  <a:srgbClr val="C00000"/>
                </a:solidFill>
              </a:rPr>
              <a:t>试题解析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给出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行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列的网格，一个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能覆盖它本身所在的方格和相邻的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个方格，边界方格不用被覆盖。要求计算至少有多少个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能把网格都覆盖。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对于本题的求解，采用</a:t>
            </a:r>
            <a:r>
              <a:rPr lang="zh-CN" altLang="zh-C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统计分析法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，也就是，从分析部分解出发，推出求解算法。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一个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覆盖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行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列，九个方格。那么对于行来说，覆盖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3, 4, 5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行需要一个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，覆盖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6, 7, 8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行需要两个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，覆盖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9, 10, 11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行需要三个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，等等；由此推出，覆盖行所需要的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的点数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行数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3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。同理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覆盖列所需要的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的点数一样。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所以，根据</a:t>
            </a:r>
            <a:r>
              <a:rPr lang="zh-CN" altLang="zh-CN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乘法原理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，把网格都覆盖所需要的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的点数为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3) * (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3)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在参考程序中，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如题目描述。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首先，输入测试用例的数量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然后，进入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循环结构，测试用例的数量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作为循环次数，“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while(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&gt;0)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”每次循环处理一个测试用例，循环次数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；在循环体中，输入测试用例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，即网格的大小，并计算和输出结果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3) * (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3)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【</a:t>
            </a:r>
            <a:r>
              <a:rPr lang="zh-CN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例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3.4.3.2</a:t>
            </a:r>
            <a:r>
              <a:rPr lang="zh-CN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】</a:t>
            </a:r>
            <a:r>
              <a:rPr lang="zh-CN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 Sum</a:t>
            </a:r>
            <a:endParaRPr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b="1" dirty="0"/>
              <a:t>在线测试：</a:t>
            </a:r>
            <a:r>
              <a:rPr lang="en-US" altLang="zh-CN" b="1" dirty="0"/>
              <a:t>UVA 10783</a:t>
            </a:r>
            <a:endParaRPr lang="zh-CN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给出范围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，请您计算在这个范围内的所有奇数的总和。例如，在范围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[3, 9]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中，所有奇数的和是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+ 5 + 7 + 9 = 24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输入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本题有多个测试用例。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输入的第一行给出了测试用例的数量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≤ 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≤ 100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）。然后给出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个测试用例，每个测试用例两行，给出两个整数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0≤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≤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≤100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）。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输出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对于每个测试用例，输出一行：给出测试用例的序列号，然后给出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范围内奇数的和。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b="1" dirty="0">
                <a:solidFill>
                  <a:srgbClr val="C00000"/>
                </a:solidFill>
              </a:rPr>
              <a:t>试题解析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本题采用</a:t>
            </a:r>
            <a:r>
              <a:rPr lang="zh-CN" altLang="zh-CN" sz="3600" dirty="0">
                <a:solidFill>
                  <a:srgbClr val="C00000"/>
                </a:solidFill>
              </a:rPr>
              <a:t>机理分析法</a:t>
            </a:r>
            <a:r>
              <a:rPr lang="zh-CN" altLang="zh-CN" sz="3600" dirty="0"/>
              <a:t>，采用顺向思维方式，从分析内部机理出发，顺推出求解算法；</a:t>
            </a:r>
            <a:endParaRPr lang="zh-CN" altLang="en-US" sz="36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16131"/>
            <a:ext cx="10515600" cy="948803"/>
          </a:xfrm>
        </p:spPr>
        <p:txBody>
          <a:bodyPr/>
          <a:lstStyle/>
          <a:p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9742"/>
          </a:xfrm>
        </p:spPr>
        <p:txBody>
          <a:bodyPr/>
          <a:lstStyle/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对于区间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[1, 2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-1]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或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[1, 2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，根据等差级数公式，所有奇数的和是：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/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语言整数除法是舍去小数部分取整，所以，区间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[1, 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中所有奇数的和是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范围内的奇数的和是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1296439" y="2282911"/>
          <a:ext cx="5492358" cy="900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" name="Equation" r:id="rId1" imgW="57607200" imgH="9448800" progId="Equation.DSMT4">
                  <p:embed/>
                </p:oleObj>
              </mc:Choice>
              <mc:Fallback>
                <p:oleObj name="Equation" r:id="rId1" imgW="57607200" imgH="9448800" progId="Equation.DSMT4">
                  <p:embed/>
                  <p:pic>
                    <p:nvPicPr>
                      <p:cNvPr id="0" name="图片 109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296439" y="2282911"/>
                        <a:ext cx="5492358" cy="900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1296439" y="4228089"/>
          <a:ext cx="943180" cy="830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3" name="Equation" r:id="rId3" imgW="12801600" imgH="11277600" progId="Equation.DSMT4">
                  <p:embed/>
                </p:oleObj>
              </mc:Choice>
              <mc:Fallback>
                <p:oleObj name="Equation" r:id="rId3" imgW="12801600" imgH="11277600" progId="Equation.DSMT4">
                  <p:embed/>
                  <p:pic>
                    <p:nvPicPr>
                      <p:cNvPr id="0" name="图片 109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96439" y="4228089"/>
                        <a:ext cx="943180" cy="830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5558443" y="5058986"/>
          <a:ext cx="1874766" cy="900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4" name="Equation" r:id="rId5" imgW="23469600" imgH="11277600" progId="Equation.DSMT4">
                  <p:embed/>
                </p:oleObj>
              </mc:Choice>
              <mc:Fallback>
                <p:oleObj name="Equation" r:id="rId5" imgW="23469600" imgH="11277600" progId="Equation.DSMT4">
                  <p:embed/>
                  <p:pic>
                    <p:nvPicPr>
                      <p:cNvPr id="0" name="图片 109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58443" y="5058986"/>
                        <a:ext cx="1874766" cy="900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模拟</a:t>
            </a:r>
            <a:endParaRPr lang="zh-CN" altLang="en-US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按照试题给出的规则或求解过程，直接进行模拟。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57695"/>
            <a:ext cx="10515600" cy="789709"/>
          </a:xfrm>
        </p:spPr>
        <p:txBody>
          <a:bodyPr>
            <a:normAutofit/>
          </a:bodyPr>
          <a:lstStyle/>
          <a:p>
            <a:r>
              <a:rPr lang="zh-CN" altLang="zh-CN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《集合与图论》线上课程与跨校教学体系建设</a:t>
            </a:r>
            <a:endParaRPr lang="zh-CN" alt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633" y="1161908"/>
            <a:ext cx="7248698" cy="5413872"/>
          </a:xfr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【</a:t>
            </a:r>
            <a:r>
              <a:rPr lang="zh-CN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例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3.4.4.1</a:t>
            </a:r>
            <a:r>
              <a:rPr lang="zh-CN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】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Combination Lock</a:t>
            </a:r>
            <a:endParaRPr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b="1" dirty="0"/>
              <a:t>试题来源：</a:t>
            </a:r>
            <a:r>
              <a:rPr lang="en-US" altLang="zh-CN" b="1" dirty="0"/>
              <a:t>Waterloo local 2003.09.20</a:t>
            </a:r>
            <a:endParaRPr lang="zh-CN" altLang="zh-CN" dirty="0"/>
          </a:p>
          <a:p>
            <a:r>
              <a:rPr lang="zh-CN" altLang="zh-CN" b="1" dirty="0"/>
              <a:t>在线测试：</a:t>
            </a:r>
            <a:r>
              <a:rPr lang="en-US" altLang="zh-CN" b="1" dirty="0"/>
              <a:t>POJ 2304</a:t>
            </a:r>
            <a:r>
              <a:rPr lang="zh-CN" altLang="zh-CN" b="1" dirty="0"/>
              <a:t>，</a:t>
            </a:r>
            <a:r>
              <a:rPr lang="en-US" altLang="zh-CN" b="1" dirty="0"/>
              <a:t>UVA 10550</a:t>
            </a:r>
            <a:endParaRPr lang="zh-CN" alt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00113"/>
          </a:xfrm>
        </p:spPr>
        <p:txBody>
          <a:bodyPr>
            <a:normAutofit/>
          </a:bodyPr>
          <a:lstStyle/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新学期开学，您又回到了学校。您需要记住如何操作储物柜上的组合锁。一个组合锁的常见设计如图所示。组合锁有一个圆形刻度表盘，在表盘上，有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个编号为从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至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39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的刻度，正上方有一个刻度指针。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055" y="3251856"/>
            <a:ext cx="2137896" cy="3173881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82633"/>
            <a:ext cx="10515600" cy="681643"/>
          </a:xfrm>
        </p:spPr>
        <p:txBody>
          <a:bodyPr>
            <a:normAutofit fontScale="90000"/>
          </a:bodyPr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21971"/>
            <a:ext cx="10515600" cy="4954992"/>
          </a:xfrm>
        </p:spPr>
        <p:txBody>
          <a:bodyPr>
            <a:noAutofit/>
          </a:bodyPr>
          <a:lstStyle/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一个组合由这些数字中的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个数组成；例如：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15-25-8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，打开组合锁的步骤如下：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顺时针转动表盘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整圈；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顺时针转到刻度指针指向组合的第一个数字处停止；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逆时针转动表盘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整圈；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继续逆时针转动，直到组合的第二个数字处停止；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再次顺时针转动表盘，直到组合的第三个数字处停止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拉动锁柄，锁就会被打开。</a:t>
            </a:r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给定表盘刻度指针的初始位置和开锁的组合，在打开锁时，表盘总共旋转了多少度（顺时针加逆时针）？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CN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输入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输入给出若干测试用例。每个测试用例都有一行输入，给出从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到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39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之间的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个数字。第一个数字是表盘刻度指针的位置。接下来的三个数字就是组合。组合中的连续数字是不同的。最后一个测试用例的后面的一行给出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0 0 0 0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输出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对于每个测试用例，输出一行，给出一个整数：要打开锁必须转动表盘的度数。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b="1" dirty="0">
                <a:solidFill>
                  <a:srgbClr val="C00000"/>
                </a:solidFill>
              </a:rPr>
              <a:t>试题解析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600" dirty="0"/>
              <a:t>本题被归类为“</a:t>
            </a:r>
            <a:r>
              <a:rPr lang="zh-CN" altLang="zh-CN" sz="3600" dirty="0">
                <a:solidFill>
                  <a:srgbClr val="C00000"/>
                </a:solidFill>
              </a:rPr>
              <a:t>模拟题</a:t>
            </a:r>
            <a:r>
              <a:rPr lang="zh-CN" altLang="zh-CN" sz="3600" dirty="0"/>
              <a:t>”</a:t>
            </a:r>
            <a:r>
              <a:rPr lang="zh-CN" altLang="en-US" sz="3600" dirty="0"/>
              <a:t>。</a:t>
            </a:r>
            <a:endParaRPr lang="en-US" altLang="zh-CN" sz="3600" dirty="0"/>
          </a:p>
          <a:p>
            <a:r>
              <a:rPr lang="zh-CN" altLang="zh-CN" sz="3600" dirty="0"/>
              <a:t>在题目描述中，给出了开锁的规则，程序则要实现这些规则。计算时，先按刻度进行计算，然后转换为度数。</a:t>
            </a:r>
            <a:endParaRPr lang="zh-CN" altLang="en-US" sz="36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在参考程序中，输入和输出用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C++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en-US" altLang="zh-C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cin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流对象实现。因此，头文件是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iostream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整型变量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表示每个测试用例：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，表盘刻度指针的位置；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，开锁组合的三个数字。整型变量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表示转动表盘的刻度数。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每次循环处理一个测试用例。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根据开锁的规则，“顺时针转动表盘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整圈”，“逆时针转动表盘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整圈”，所以，对于每个测试用例，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赋初值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表盘刻度指针的初始位置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和开锁组合的第一个数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，顺时针转动表盘，使得表盘刻度指针指向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，则转动表盘的刻度数为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(40+s-a)%40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；同理，给出第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次转动表盘的刻度数。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最后，表盘的刻度数转化为度数。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数列</a:t>
            </a:r>
            <a:endParaRPr lang="zh-CN" altLang="zh-CN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83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 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世纪初意大利数学家 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 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研究的著名的兔子繁殖数目问题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altLang="zh-C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设一对一雌一雄小兔刚满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个月时，便可繁殖出一雌一雄一对小兔。以后每隔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个月生一对一雌一雄小兔。由一对刚出生的小兔开始饲养到第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个月，有多少对兔子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 </a:t>
            </a:r>
            <a:endParaRPr lang="en-US" altLang="zh-C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04800"/>
            <a:ext cx="7772400" cy="533400"/>
          </a:xfrm>
        </p:spPr>
        <p:txBody>
          <a:bodyPr>
            <a:normAutofit fontScale="90000"/>
          </a:bodyPr>
          <a:lstStyle/>
          <a:p>
            <a:pPr eaLnBrk="1" hangingPunct="1"/>
            <a:endParaRPr lang="zh-CN" altLang="zh-CN"/>
          </a:p>
        </p:txBody>
      </p:sp>
      <p:sp>
        <p:nvSpPr>
          <p:cNvPr id="122883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731520" y="908050"/>
            <a:ext cx="10764982" cy="5568950"/>
          </a:xfrm>
        </p:spPr>
        <p:txBody>
          <a:bodyPr/>
          <a:lstStyle/>
          <a:p>
            <a:pPr algn="just" eaLnBrk="1" hangingPunct="1"/>
            <a:r>
              <a:rPr lang="zh-CN" altLang="en-US" sz="3600" dirty="0"/>
              <a:t>解：设第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sz="3600" dirty="0"/>
              <a:t>个月有</a:t>
            </a:r>
            <a:r>
              <a:rPr lang="en-US" altLang="zh-CN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i="1" baseline="-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sz="3600" dirty="0"/>
              <a:t>对兔子，它由</a:t>
            </a:r>
            <a:r>
              <a:rPr lang="zh-CN" altLang="en-US" sz="36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两部分</a:t>
            </a:r>
            <a:r>
              <a:rPr lang="zh-CN" altLang="en-US" sz="3600" dirty="0"/>
              <a:t>组成</a:t>
            </a:r>
            <a:r>
              <a:rPr lang="en-US" altLang="zh-CN" sz="3600" dirty="0">
                <a:cs typeface="Times New Roman" panose="02020603050405020304" pitchFamily="18" charset="0"/>
              </a:rPr>
              <a:t>:</a:t>
            </a:r>
            <a:endParaRPr lang="en-US" altLang="zh-CN" sz="3600" dirty="0">
              <a:cs typeface="Times New Roman" panose="02020603050405020304" pitchFamily="18" charset="0"/>
            </a:endParaRPr>
          </a:p>
          <a:p>
            <a:pPr algn="just" eaLnBrk="1" hangingPunct="1"/>
            <a:r>
              <a:rPr lang="en-US" altLang="zh-CN" sz="3600" dirty="0">
                <a:cs typeface="Times New Roman" panose="02020603050405020304" pitchFamily="18" charset="0"/>
              </a:rPr>
              <a:t>(1)</a:t>
            </a:r>
            <a:r>
              <a:rPr lang="zh-CN" altLang="en-US" sz="3600" dirty="0"/>
              <a:t>新生出的小兔，其数目等于能生小兔的大兔对数目，由于小兔满两个月才能繁殖，故数目为第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sz="3600" dirty="0"/>
              <a:t>个月时的兔对数目，即为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i="1" baseline="-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baseline="-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r>
              <a:rPr lang="zh-CN" altLang="en-US" sz="3600" dirty="0"/>
              <a:t>。</a:t>
            </a:r>
            <a:endParaRPr lang="zh-CN" altLang="en-US" sz="3600" dirty="0"/>
          </a:p>
          <a:p>
            <a:pPr algn="just" eaLnBrk="1" hangingPunct="1"/>
            <a:r>
              <a:rPr lang="en-US" altLang="zh-CN" sz="3600" dirty="0">
                <a:cs typeface="Times New Roman" panose="02020603050405020304" pitchFamily="18" charset="0"/>
              </a:rPr>
              <a:t>(2)</a:t>
            </a:r>
            <a:r>
              <a:rPr lang="zh-CN" altLang="en-US" sz="3600" dirty="0"/>
              <a:t>原有小兔，其数目等于上月</a:t>
            </a:r>
            <a:r>
              <a:rPr lang="en-US" altLang="zh-CN" sz="3600" dirty="0">
                <a:cs typeface="Times New Roman" panose="02020603050405020304" pitchFamily="18" charset="0"/>
              </a:rPr>
              <a:t>(</a:t>
            </a:r>
            <a:r>
              <a:rPr lang="zh-CN" altLang="en-US" sz="3600" dirty="0"/>
              <a:t>即第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zh-CN" altLang="en-US" sz="3600" dirty="0"/>
              <a:t>个月</a:t>
            </a:r>
            <a:r>
              <a:rPr lang="en-US" altLang="zh-CN" sz="3600" dirty="0">
                <a:cs typeface="Times New Roman" panose="02020603050405020304" pitchFamily="18" charset="0"/>
              </a:rPr>
              <a:t>)</a:t>
            </a:r>
            <a:r>
              <a:rPr lang="zh-CN" altLang="en-US" sz="3600" dirty="0"/>
              <a:t>的兔对数目，即为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i="1" baseline="-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n-</a:t>
            </a:r>
            <a:r>
              <a:rPr lang="en-US" altLang="zh-CN" sz="3600" baseline="-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3600" dirty="0"/>
              <a:t>。</a:t>
            </a:r>
            <a:endParaRPr lang="zh-CN" altLang="en-US" sz="3600" dirty="0"/>
          </a:p>
          <a:p>
            <a:pPr algn="just" eaLnBrk="1" hangingPunct="1"/>
            <a:r>
              <a:rPr lang="zh-CN" altLang="en-US" sz="3600" dirty="0"/>
              <a:t>因此可建立如下的递推关系</a:t>
            </a:r>
            <a:r>
              <a:rPr lang="en-US" altLang="zh-CN" sz="3600" dirty="0">
                <a:cs typeface="Times New Roman" panose="02020603050405020304" pitchFamily="18" charset="0"/>
              </a:rPr>
              <a:t>: </a:t>
            </a:r>
            <a:endParaRPr lang="en-US" altLang="zh-CN" sz="3600" dirty="0">
              <a:latin typeface="宋体" panose="02010600030101010101" pitchFamily="2" charset="-122"/>
            </a:endParaRPr>
          </a:p>
          <a:p>
            <a:pPr algn="just" eaLnBrk="1" hangingPunct="1"/>
            <a:r>
              <a:rPr lang="en-US" altLang="zh-CN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i="1" baseline="-30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i="1" baseline="-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baseline="-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+F</a:t>
            </a:r>
            <a:r>
              <a:rPr lang="en-US" altLang="zh-CN" sz="3600" i="1" baseline="-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baseline="-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zh-CN" altLang="en-US" sz="3600" dirty="0"/>
              <a:t>，并有初始条件：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baseline="-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baseline="-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</a:t>
            </a:r>
            <a:r>
              <a:rPr lang="zh-CN" altLang="en-US" sz="3600" dirty="0"/>
              <a:t>。即这是一个带有初值的递推关系。</a:t>
            </a:r>
            <a:endParaRPr lang="zh-CN" altLang="en-US" sz="360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</a:rPr>
              <a:t>/*</a:t>
            </a:r>
            <a:r>
              <a:rPr lang="zh-CN" altLang="en-US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</a:rPr>
              <a:t>满足这种递推关系的数列称为</a:t>
            </a:r>
            <a:r>
              <a:rPr lang="en-US" altLang="zh-CN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Fibonacci</a:t>
            </a:r>
            <a:r>
              <a:rPr lang="zh-CN" altLang="en-US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</a:rPr>
              <a:t>数列*</a:t>
            </a:r>
            <a:r>
              <a:rPr lang="en-US" altLang="zh-CN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</a:rPr>
              <a:t>/</a:t>
            </a:r>
            <a:r>
              <a:rPr lang="en-US" altLang="zh-CN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altLang="zh-CN" b="1" i="1" u="sng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数列是一个自然数的序列，定义如下：</a:t>
            </a:r>
            <a:endParaRPr lang="zh-CN" altLang="zh-C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4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zh-CN" altLang="zh-C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4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zh-CN" altLang="zh-C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altLang="zh-CN" sz="4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40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4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4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40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4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，其中</a:t>
            </a:r>
            <a:r>
              <a:rPr lang="en-US" altLang="zh-CN" sz="4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&gt;2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zh-C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4911"/>
          </a:xfrm>
        </p:spPr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主办单位、承办单位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5885" y="1537856"/>
            <a:ext cx="11238806" cy="5045824"/>
          </a:xfrm>
        </p:spPr>
        <p:txBody>
          <a:bodyPr/>
          <a:lstStyle/>
          <a:p>
            <a:r>
              <a:rPr lang="zh-CN" altLang="zh-CN" dirty="0"/>
              <a:t>教育部</a:t>
            </a:r>
            <a:r>
              <a:rPr lang="en-US" altLang="zh-CN" dirty="0"/>
              <a:t>-</a:t>
            </a:r>
            <a:r>
              <a:rPr lang="zh-CN" altLang="zh-CN" dirty="0"/>
              <a:t>华为“智能基座”程序设计课程虚拟教研室（东北大学主持）</a:t>
            </a:r>
            <a:endParaRPr lang="zh-CN" altLang="zh-CN" dirty="0"/>
          </a:p>
          <a:p>
            <a:r>
              <a:rPr lang="zh-CN" altLang="zh-CN" dirty="0"/>
              <a:t>教育部</a:t>
            </a:r>
            <a:r>
              <a:rPr lang="en-US" altLang="zh-CN" dirty="0"/>
              <a:t>-</a:t>
            </a:r>
            <a:r>
              <a:rPr lang="zh-CN" altLang="zh-CN" dirty="0"/>
              <a:t>华为“智能基座”程序设计课程虚拟教研室（电子科大主持）</a:t>
            </a:r>
            <a:endParaRPr lang="zh-CN" altLang="zh-CN" dirty="0"/>
          </a:p>
          <a:p>
            <a:r>
              <a:rPr lang="zh-CN" altLang="zh-CN" dirty="0"/>
              <a:t>教育部</a:t>
            </a:r>
            <a:r>
              <a:rPr lang="en-US" altLang="zh-CN" dirty="0"/>
              <a:t>-</a:t>
            </a:r>
            <a:r>
              <a:rPr lang="zh-CN" altLang="zh-CN" dirty="0"/>
              <a:t>华为“智能基座”鲲鹏计算机系统能力</a:t>
            </a:r>
            <a:r>
              <a:rPr lang="zh-CN" altLang="en-US" dirty="0"/>
              <a:t>培养课程群</a:t>
            </a:r>
            <a:r>
              <a:rPr lang="zh-CN" altLang="zh-CN" dirty="0"/>
              <a:t>虚拟教研室（湖南大学主持）</a:t>
            </a:r>
            <a:endParaRPr lang="zh-CN" altLang="zh-CN" dirty="0"/>
          </a:p>
          <a:p>
            <a:r>
              <a:rPr lang="zh-CN" altLang="zh-CN" dirty="0"/>
              <a:t>教育部</a:t>
            </a:r>
            <a:r>
              <a:rPr lang="en-US" altLang="zh-CN" dirty="0"/>
              <a:t>-</a:t>
            </a:r>
            <a:r>
              <a:rPr lang="zh-CN" altLang="zh-CN" dirty="0"/>
              <a:t>华为“智能基座”软件工程课程群虚拟教研室（厦门大学主持）</a:t>
            </a:r>
            <a:endParaRPr lang="en-US" altLang="zh-CN" dirty="0"/>
          </a:p>
          <a:p>
            <a:r>
              <a:rPr lang="zh-CN" altLang="en-US" dirty="0"/>
              <a:t>头歌教学研究中心</a:t>
            </a:r>
            <a:endParaRPr lang="en-US" altLang="zh-CN" dirty="0"/>
          </a:p>
          <a:p>
            <a:r>
              <a:rPr lang="en-US" altLang="zh-CN" dirty="0"/>
              <a:t>ICPC</a:t>
            </a:r>
            <a:r>
              <a:rPr lang="zh-CN" altLang="en-US" dirty="0"/>
              <a:t>训练联盟</a:t>
            </a:r>
            <a:endParaRPr lang="en-US" altLang="zh-CN" dirty="0"/>
          </a:p>
          <a:p>
            <a:r>
              <a:rPr lang="zh-CN" altLang="en-US" dirty="0"/>
              <a:t>泉州信息工程学院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526" y="3940233"/>
            <a:ext cx="2786274" cy="255264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923189"/>
            <a:ext cx="2471526" cy="2569686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【</a:t>
            </a:r>
            <a:r>
              <a:rPr lang="zh-CN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例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4.2.3.2</a:t>
            </a:r>
            <a:r>
              <a:rPr lang="zh-CN" altLang="zh-C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】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Fibonacci Base</a:t>
            </a:r>
            <a:endParaRPr lang="zh-CN" altLang="en-US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b="1" dirty="0"/>
              <a:t>在线测试：</a:t>
            </a:r>
            <a:r>
              <a:rPr lang="en-US" altLang="zh-CN" b="1" dirty="0"/>
              <a:t>UVA 948</a:t>
            </a:r>
            <a:endParaRPr lang="zh-CN" alt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众所周知，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数列是从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开始，然后，将最后两个数字相加得到下一个数字；即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)=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-1)+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-2)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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。例如，数列中的第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个数字是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＝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1+0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），第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个数字是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＝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1+1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），第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个数字是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＝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2+1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），依此类推。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图给出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数列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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的情形。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904509"/>
            <a:ext cx="10303713" cy="1471959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0097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79418"/>
            <a:ext cx="10515600" cy="4763193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数列在我们生活中出现在许多事情上，有着重要的意义。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所有的正整数都可以表示为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数列中的数字的和；而且，对于每个正整数，存在若干个不同的集合，每个集合由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数列中的数字组成，集合中的数字的和等于该正整数。例如：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可以表示为集合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{13}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{5, 8}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或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{2, 3, 8}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中数字的和，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可以表示为集合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{1, 3, 13}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或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{1, 3, 5, 8}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中的数字的和。</a:t>
            </a:r>
            <a:endParaRPr lang="zh-CN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一个正整数可以表示成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二进制数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3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，其数值为</a:t>
            </a:r>
            <a:r>
              <a:rPr lang="en-US" altLang="zh-CN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36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-1) + …… +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US" altLang="zh-CN" sz="3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，其中，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，而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US" altLang="zh-CN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…… ,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US" altLang="zh-CN" sz="3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取值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或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。例如，正整数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可以表示为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二进制数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10010(fib)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，其数值计算方式如下：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(6) +0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(5) +0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 +1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 +0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(2)=1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 +0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+0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+1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+0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1=10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sz="3600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6846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04851"/>
            <a:ext cx="10515600" cy="5253644"/>
          </a:xfrm>
        </p:spPr>
        <p:txBody>
          <a:bodyPr/>
          <a:lstStyle/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一个正整数可以有多个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二进制数表达，例如，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6=5+1=1001(fib)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，而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又可以表示成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6=3+2+1=111(fib)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。因为任何两个连续的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数的和就是下一个的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数。为此，本题设定在集合中不能有两个连续的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数，即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二进制数中没有连续的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；这样，每个正整数就有一个唯一的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二进制数表示。如上例，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被唯一地被表示为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1001(fib)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。再例如，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 = 100101 (fib)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，如图所示。</a:t>
            </a:r>
            <a:endParaRPr lang="en-U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938" y="4984558"/>
            <a:ext cx="7339762" cy="1508316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给出一个正整数的集合，请您将这些数表示成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二进制数。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Autofit/>
          </a:bodyPr>
          <a:lstStyle/>
          <a:p>
            <a:r>
              <a:rPr lang="zh-CN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输入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输入的第一行给出一个数字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，表示后面的给出多少个正整数（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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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500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）。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然后给出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行，每行给出一个小于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100 000 000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的正整数。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输出</a:t>
            </a:r>
            <a:endParaRPr lang="zh-CN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请您对输入中的</a:t>
            </a:r>
            <a:r>
              <a:rPr lang="en-US" altLang="zh-CN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个整数中的每一个数输出一行，格式为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“DEC BASE=FIB BASE(fib)”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，其中，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 BASE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是给出的十进制的数，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 BASE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是以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二进制数表示的数字。请参见样例输出。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5513" y="266006"/>
            <a:ext cx="10888287" cy="1055717"/>
          </a:xfrm>
        </p:spPr>
        <p:txBody>
          <a:bodyPr/>
          <a:lstStyle/>
          <a:p>
            <a:r>
              <a:rPr lang="zh-CN" altLang="zh-CN" b="1" dirty="0">
                <a:solidFill>
                  <a:srgbClr val="C00000"/>
                </a:solidFill>
              </a:rPr>
              <a:t>试题解析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945" y="1562792"/>
            <a:ext cx="11612880" cy="5137265"/>
          </a:xfrm>
        </p:spPr>
        <p:txBody>
          <a:bodyPr>
            <a:noAutofit/>
          </a:bodyPr>
          <a:lstStyle/>
          <a:p>
            <a:r>
              <a:rPr lang="zh-CN" altLang="zh-CN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定理（</a:t>
            </a:r>
            <a:r>
              <a:rPr lang="en-US" altLang="zh-CN" sz="4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Zeckendorf</a:t>
            </a:r>
            <a:r>
              <a:rPr lang="zh-CN" altLang="zh-CN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定理</a:t>
            </a:r>
            <a:r>
              <a:rPr lang="zh-CN" alt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CN" altLang="zh-CN" sz="4000" b="1" dirty="0">
                <a:solidFill>
                  <a:srgbClr val="FF0000"/>
                </a:solidFill>
              </a:rPr>
              <a:t>齐肯多夫定理</a:t>
            </a:r>
            <a:r>
              <a:rPr lang="zh-CN" altLang="zh-CN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4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4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任何正整数都可以表示成若干个不连续的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数（不包括第一个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数）的和。</a:t>
            </a:r>
            <a:endParaRPr lang="zh-CN" altLang="zh-C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99258"/>
            <a:ext cx="10515600" cy="556953"/>
          </a:xfrm>
        </p:spPr>
        <p:txBody>
          <a:bodyPr>
            <a:normAutofit fontScale="90000"/>
          </a:bodyPr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47156"/>
            <a:ext cx="10515600" cy="5411586"/>
          </a:xfrm>
        </p:spPr>
        <p:txBody>
          <a:bodyPr>
            <a:normAutofit lnSpcReduction="10000"/>
          </a:bodyPr>
          <a:lstStyle/>
          <a:p>
            <a:r>
              <a:rPr lang="zh-CN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证明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：设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是第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数。采用</a:t>
            </a:r>
            <a:r>
              <a:rPr lang="zh-CN" altLang="zh-CN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数学归纳法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证明。</a:t>
            </a:r>
            <a:endParaRPr lang="zh-C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当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=1, 2, 3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时，因为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1=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2=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3=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，所以命题成立。</a:t>
            </a:r>
            <a:endParaRPr lang="zh-C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假设对任何小于正整数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，命题成立。</a:t>
            </a:r>
            <a:endParaRPr lang="zh-C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如果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数，则命题对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也成立。</a:t>
            </a:r>
            <a:endParaRPr lang="zh-C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如果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不是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数，则存在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，满足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)&lt;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+1)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。设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'=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，则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'=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)&lt;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+1)-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)=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，即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'&lt;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。因为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'&lt;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，所以由归纳假设，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可以表示成若干个不连续的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数的和，即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'=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)+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)+...+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，其中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&gt;...&gt;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，且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...,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是不连续的整数。又因为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'&lt;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，所以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，即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与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也是不连续的整数。所以，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)+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)+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)+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)+...+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，其中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&gt;...&gt;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，且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...,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是不连续的整数。</a:t>
            </a:r>
            <a:endParaRPr lang="zh-C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因此，命题成立。■</a:t>
            </a:r>
            <a:endParaRPr lang="zh-CN" altLang="en-US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而对于正整数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，这样的和的表达式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)+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)+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)+...+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CN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也被称为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的齐肯多夫表示法，由</a:t>
            </a:r>
            <a:r>
              <a:rPr lang="zh-CN" altLang="zh-C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齐肯多夫定理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的证明，可以由</a:t>
            </a:r>
            <a:r>
              <a:rPr lang="zh-CN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贪心算法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，即通过每次选取小于等于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的最大的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数，得到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的齐肯多夫表示法。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例如，本题中给出的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，小于等于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的最大的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数是第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17-13=4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；小于等于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的最大的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数是第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4-3=1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；小于等于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的最大的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数是第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个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1-1=0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；所以，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的齐肯多夫表示法是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17=13+3=1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；采用相应的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二进制数表示，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 = 100101 (fib)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目录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教学方式</a:t>
            </a:r>
            <a:endParaRPr lang="en-US" altLang="zh-CN" sz="3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求解</a:t>
            </a:r>
            <a:r>
              <a:rPr lang="en-US" altLang="zh-CN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 Hoc</a:t>
            </a: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类问题</a:t>
            </a:r>
            <a:endParaRPr lang="en-US" altLang="zh-CN" sz="3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基本计数原理</a:t>
            </a:r>
            <a:endParaRPr lang="en-US" altLang="zh-CN" sz="3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模拟</a:t>
            </a:r>
            <a:endParaRPr lang="en-US" altLang="zh-CN" sz="3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数学思维：定理证明与算法实现</a:t>
            </a:r>
            <a:endParaRPr lang="en-US" altLang="zh-CN" sz="3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由于每个测试用例都是小于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100 000 000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的正整数，而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(39)&lt; 100 000 000&lt;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(40)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，而每个测试用例的计算都要基于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数列；所以，在参考程序中，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首先，计算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数列，并存在数组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中；数组初始化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[40]={0, 1}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；然后，通过循环“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(int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2;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&lt; 40; ++ 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=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-1] + 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-2];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”计算在测试数据范围内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数列。显然，数组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的下标就是相应的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数的序号。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b="1" i="1" u="sng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离线计算</a:t>
            </a:r>
            <a:endParaRPr lang="zh-CN" altLang="en-US" b="1" i="1" u="sng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然后，输入测试用例数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，每次循环处理一个测试用例正整数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：在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数列中，从高到低，找到第一个不大于自己的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，得到新的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，并且相应的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二进制数位赋值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（如果当前的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数大于</a:t>
            </a:r>
            <a:r>
              <a:rPr lang="en-US" altLang="zh-CN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，则相应的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Fibonacci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二进制数位赋值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）；然后重复这一步骤。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4321"/>
            <a:ext cx="10515600" cy="786384"/>
          </a:xfrm>
        </p:spPr>
        <p:txBody>
          <a:bodyPr/>
          <a:lstStyle/>
          <a:p>
            <a:r>
              <a:rPr lang="zh-CN" altLang="zh-CN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教学方式：案例教学</a:t>
            </a:r>
            <a:endParaRPr lang="zh-CN" altLang="en-US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25296"/>
            <a:ext cx="10515600" cy="5422392"/>
          </a:xfrm>
        </p:spPr>
        <p:txBody>
          <a:bodyPr>
            <a:noAutofit/>
          </a:bodyPr>
          <a:lstStyle/>
          <a:p>
            <a:r>
              <a:rPr lang="zh-CN" altLang="zh-CN" sz="3600" dirty="0">
                <a:solidFill>
                  <a:srgbClr val="FF0000"/>
                </a:solidFill>
              </a:rPr>
              <a:t>案例教学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lvl="1"/>
            <a:r>
              <a:rPr lang="zh-CN" altLang="zh-CN" sz="3200" dirty="0">
                <a:solidFill>
                  <a:schemeClr val="accent6">
                    <a:lumMod val="50000"/>
                  </a:schemeClr>
                </a:solidFill>
              </a:rPr>
              <a:t>通过模拟或者重现现实生活中的一些场景，让学生把自己置入问题情境之中，通过思考、讨论和实践来进行学习的方式。</a:t>
            </a:r>
            <a:endParaRPr lang="en-US" altLang="zh-CN" sz="32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zh-CN" altLang="zh-CN" sz="3600" dirty="0">
                <a:solidFill>
                  <a:srgbClr val="FF0000"/>
                </a:solidFill>
              </a:rPr>
              <a:t>基于实验进行案例教学</a:t>
            </a:r>
            <a:endParaRPr lang="en-US" altLang="zh-CN" sz="3600" dirty="0">
              <a:solidFill>
                <a:srgbClr val="FF0000"/>
              </a:solidFill>
            </a:endParaRPr>
          </a:p>
          <a:p>
            <a:pPr lvl="1"/>
            <a:r>
              <a:rPr lang="zh-CN" altLang="zh-CN" sz="3200" dirty="0">
                <a:solidFill>
                  <a:schemeClr val="accent6">
                    <a:lumMod val="50000"/>
                  </a:schemeClr>
                </a:solidFill>
              </a:rPr>
              <a:t>学生拿到程序设计竞赛的试题后，先进行审题，然后考虑如何采用数据结构和算法来解决问题</a:t>
            </a:r>
            <a:endParaRPr lang="en-US" altLang="zh-CN" sz="3200" dirty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zh-CN" altLang="zh-CN" sz="3200" dirty="0">
                <a:solidFill>
                  <a:schemeClr val="accent6">
                    <a:lumMod val="50000"/>
                  </a:schemeClr>
                </a:solidFill>
              </a:rPr>
              <a:t>在给出了通过编程解决问题的方法后，学生还要经过编程，将解决方法变为解决问题的程序，并进行调试。</a:t>
            </a:r>
            <a:endParaRPr lang="en-US" altLang="zh-CN" sz="32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774680" cy="4351338"/>
          </a:xfrm>
        </p:spPr>
        <p:txBody>
          <a:bodyPr/>
          <a:lstStyle/>
          <a:p>
            <a:r>
              <a:rPr lang="en-US" altLang="zh-CN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</a:t>
            </a:r>
            <a:r>
              <a:rPr lang="zh-CN" altLang="zh-CN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认识</a:t>
            </a:r>
            <a:r>
              <a:rPr lang="en-US" altLang="zh-CN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</a:t>
            </a:r>
            <a:r>
              <a:rPr lang="zh-CN" altLang="zh-CN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实践</a:t>
            </a:r>
            <a:r>
              <a:rPr lang="en-US" altLang="zh-CN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</a:t>
            </a:r>
            <a:r>
              <a:rPr lang="zh-CN" altLang="zh-CN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再认识</a:t>
            </a:r>
            <a:r>
              <a:rPr lang="en-US" altLang="zh-CN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</a:t>
            </a:r>
            <a:r>
              <a:rPr lang="zh-CN" altLang="zh-CN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再实践</a:t>
            </a:r>
            <a:r>
              <a:rPr lang="en-US" altLang="zh-CN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</a:t>
            </a:r>
            <a:r>
              <a:rPr lang="zh-CN" altLang="zh-CN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的过程，是知识理解上的提高，是知识学习与应用能力间的转变和升华</a:t>
            </a:r>
            <a:r>
              <a:rPr lang="en-US" altLang="zh-CN" sz="4400" b="1" i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zh-CN" altLang="en-US" sz="4400" b="1" i="1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zh-C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5619"/>
          </a:xfrm>
        </p:spPr>
        <p:txBody>
          <a:bodyPr>
            <a:normAutofit/>
          </a:bodyPr>
          <a:lstStyle/>
          <a:p>
            <a:r>
              <a:rPr lang="zh-CN" altLang="zh-CN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信息化技术：在线测试</a:t>
            </a:r>
            <a:endParaRPr lang="zh-CN" alt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45920"/>
            <a:ext cx="10515600" cy="4531043"/>
          </a:xfrm>
        </p:spPr>
        <p:txBody>
          <a:bodyPr>
            <a:normAutofit/>
          </a:bodyPr>
          <a:lstStyle/>
          <a:p>
            <a:r>
              <a:rPr lang="zh-CN" altLang="zh-CN" sz="3200" dirty="0"/>
              <a:t>在线测试系统是在编程实践中检验程序正确与否的在线系统。</a:t>
            </a:r>
            <a:endParaRPr lang="en-US" altLang="zh-CN" sz="3200" dirty="0"/>
          </a:p>
          <a:p>
            <a:r>
              <a:rPr lang="zh-CN" altLang="zh-CN" sz="3200" dirty="0"/>
              <a:t>在线测试系统是学生磨炼编程解决问题能力的平台。</a:t>
            </a:r>
            <a:endParaRPr lang="zh-CN" altLang="en-US" sz="32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aec26ccf-101b-4896-9067-971656ec80e9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7310</Words>
  <Application>WPS 演示</Application>
  <PresentationFormat>宽屏</PresentationFormat>
  <Paragraphs>282</Paragraphs>
  <Slides>71</Slides>
  <Notes>11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71</vt:i4>
      </vt:variant>
    </vt:vector>
  </HeadingPairs>
  <TitlesOfParts>
    <vt:vector size="87" baseType="lpstr">
      <vt:lpstr>Arial</vt:lpstr>
      <vt:lpstr>宋体</vt:lpstr>
      <vt:lpstr>Wingdings</vt:lpstr>
      <vt:lpstr>Times New Roman</vt:lpstr>
      <vt:lpstr>等线 Light</vt:lpstr>
      <vt:lpstr>等线</vt:lpstr>
      <vt:lpstr>微软雅黑</vt:lpstr>
      <vt:lpstr>Arial Unicode MS</vt:lpstr>
      <vt:lpstr>Symbol</vt:lpstr>
      <vt:lpstr>MT Symbol</vt:lpstr>
      <vt:lpstr>Symbol</vt:lpstr>
      <vt:lpstr>Calibri</vt:lpstr>
      <vt:lpstr>Office 主题​​</vt:lpstr>
      <vt:lpstr>Equation.DSMT4</vt:lpstr>
      <vt:lpstr>Equation.DSMT4</vt:lpstr>
      <vt:lpstr>Equation.DSMT4</vt:lpstr>
      <vt:lpstr>程序设计中的计算思维和数学思维（I）</vt:lpstr>
      <vt:lpstr>项目支持</vt:lpstr>
      <vt:lpstr>跨校、跨区域程序设计技术实践基地</vt:lpstr>
      <vt:lpstr>《集合与图论》线上课程与跨校教学体系建设</vt:lpstr>
      <vt:lpstr>主办单位、承办单位</vt:lpstr>
      <vt:lpstr>目录</vt:lpstr>
      <vt:lpstr>教学方式：案例教学</vt:lpstr>
      <vt:lpstr>PowerPoint 演示文稿</vt:lpstr>
      <vt:lpstr>信息化技术：在线测试</vt:lpstr>
      <vt:lpstr>PowerPoint 演示文稿</vt:lpstr>
      <vt:lpstr>课程的指导思想：程序设计是技术</vt:lpstr>
      <vt:lpstr>求解Ad Hoc类问题</vt:lpstr>
      <vt:lpstr>PowerPoint 演示文稿</vt:lpstr>
      <vt:lpstr>PowerPoint 演示文稿</vt:lpstr>
      <vt:lpstr>机理分析法</vt:lpstr>
      <vt:lpstr>统计分析法</vt:lpstr>
      <vt:lpstr>基本计数原理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【例3.4.1.1】Searching for Nessy</vt:lpstr>
      <vt:lpstr>PowerPoint 演示文稿</vt:lpstr>
      <vt:lpstr>PowerPoint 演示文稿</vt:lpstr>
      <vt:lpstr>PowerPoint 演示文稿</vt:lpstr>
      <vt:lpstr>PowerPoint 演示文稿</vt:lpstr>
      <vt:lpstr>试题解析</vt:lpstr>
      <vt:lpstr>PowerPoint 演示文稿</vt:lpstr>
      <vt:lpstr>PowerPoint 演示文稿</vt:lpstr>
      <vt:lpstr>【例3.4.3.2】Odd Sum</vt:lpstr>
      <vt:lpstr>PowerPoint 演示文稿</vt:lpstr>
      <vt:lpstr>PowerPoint 演示文稿</vt:lpstr>
      <vt:lpstr>试题解析</vt:lpstr>
      <vt:lpstr>PowerPoint 演示文稿</vt:lpstr>
      <vt:lpstr>模拟</vt:lpstr>
      <vt:lpstr>【例3.4.4.1】Combination Lock</vt:lpstr>
      <vt:lpstr>PowerPoint 演示文稿</vt:lpstr>
      <vt:lpstr>PowerPoint 演示文稿</vt:lpstr>
      <vt:lpstr>PowerPoint 演示文稿</vt:lpstr>
      <vt:lpstr>试题解析</vt:lpstr>
      <vt:lpstr>PowerPoint 演示文稿</vt:lpstr>
      <vt:lpstr>PowerPoint 演示文稿</vt:lpstr>
      <vt:lpstr>Fibonacci数列</vt:lpstr>
      <vt:lpstr>PowerPoint 演示文稿</vt:lpstr>
      <vt:lpstr>PowerPoint 演示文稿</vt:lpstr>
      <vt:lpstr>【例4.2.3.2】Fibonacci Base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试题解析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程序设计中的计算思维和数学思维</dc:title>
  <dc:creator>admin</dc:creator>
  <cp:lastModifiedBy>WPS_1646308008</cp:lastModifiedBy>
  <cp:revision>33</cp:revision>
  <dcterms:created xsi:type="dcterms:W3CDTF">2023-06-23T05:54:00Z</dcterms:created>
  <dcterms:modified xsi:type="dcterms:W3CDTF">2023-07-02T05:25:04Z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1803E7EE72AA4FEC86755E2F43C12D54_13</vt:lpwstr>
  </property>
  <property fmtid="{D5CDD505-2E9C-101B-9397-08002B2CF9AE}" pid="3" name="KSOProductBuildVer">
    <vt:lpwstr>2052-11.1.0.14309</vt:lpwstr>
  </property>
</Properties>
</file>

<file path=docProps/thumbnail.jpeg>
</file>